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15" r:id="rId12"/>
    <p:sldId id="462" r:id="rId13"/>
    <p:sldId id="463" r:id="rId14"/>
    <p:sldId id="464" r:id="rId15"/>
    <p:sldId id="465" r:id="rId16"/>
    <p:sldId id="466" r:id="rId17"/>
    <p:sldId id="435" r:id="rId18"/>
    <p:sldId id="467" r:id="rId19"/>
    <p:sldId id="437" r:id="rId20"/>
    <p:sldId id="468" r:id="rId21"/>
    <p:sldId id="469" r:id="rId22"/>
    <p:sldId id="439" r:id="rId23"/>
    <p:sldId id="441" r:id="rId24"/>
    <p:sldId id="470" r:id="rId25"/>
    <p:sldId id="471" r:id="rId26"/>
    <p:sldId id="442" r:id="rId27"/>
    <p:sldId id="472" r:id="rId28"/>
    <p:sldId id="473" r:id="rId29"/>
    <p:sldId id="444" r:id="rId30"/>
    <p:sldId id="445" r:id="rId31"/>
    <p:sldId id="446" r:id="rId32"/>
    <p:sldId id="448" r:id="rId33"/>
    <p:sldId id="447" r:id="rId34"/>
    <p:sldId id="449" r:id="rId35"/>
    <p:sldId id="450" r:id="rId36"/>
    <p:sldId id="451" r:id="rId37"/>
    <p:sldId id="452" r:id="rId38"/>
    <p:sldId id="453" r:id="rId39"/>
    <p:sldId id="427" r:id="rId40"/>
    <p:sldId id="474" r:id="rId41"/>
    <p:sldId id="412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836392-2604-412A-8255-13D8638E1962}">
          <p14:sldIdLst>
            <p14:sldId id="274"/>
            <p14:sldId id="454"/>
            <p14:sldId id="455"/>
          </p14:sldIdLst>
        </p14:section>
        <p14:section name="Инкрементация и декрементация" id="{F7012703-27E7-4304-8453-173738396D9B}">
          <p14:sldIdLst>
            <p14:sldId id="456"/>
            <p14:sldId id="457"/>
            <p14:sldId id="458"/>
            <p14:sldId id="459"/>
            <p14:sldId id="460"/>
          </p14:sldIdLst>
        </p14:section>
        <p14:section name="Конструкция на for-цикъл" id="{03E56469-9770-497C-A23F-32F97D7AE463}">
          <p14:sldIdLst>
            <p14:sldId id="461"/>
            <p14:sldId id="415"/>
            <p14:sldId id="462"/>
            <p14:sldId id="463"/>
            <p14:sldId id="464"/>
            <p14:sldId id="465"/>
            <p14:sldId id="466"/>
            <p14:sldId id="435"/>
            <p14:sldId id="467"/>
            <p14:sldId id="437"/>
            <p14:sldId id="468"/>
            <p14:sldId id="469"/>
            <p14:sldId id="439"/>
          </p14:sldIdLst>
        </p14:section>
        <p14:section name="Задачи с цикли" id="{4937414F-ED73-4485-8BCB-D0B1FFC63926}">
          <p14:sldIdLst>
            <p14:sldId id="441"/>
            <p14:sldId id="470"/>
            <p14:sldId id="471"/>
            <p14:sldId id="442"/>
            <p14:sldId id="472"/>
            <p14:sldId id="473"/>
            <p14:sldId id="444"/>
            <p14:sldId id="445"/>
            <p14:sldId id="446"/>
            <p14:sldId id="448"/>
            <p14:sldId id="447"/>
            <p14:sldId id="449"/>
            <p14:sldId id="450"/>
            <p14:sldId id="451"/>
            <p14:sldId id="452"/>
            <p14:sldId id="453"/>
          </p14:sldIdLst>
        </p14:section>
        <p14:section name="Какво научихме днес?" id="{5AD64692-6CE9-4DEA-AB3B-2F50C84A5AF2}">
          <p14:sldIdLst>
            <p14:sldId id="427"/>
            <p14:sldId id="474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92" d="100"/>
          <a:sy n="92" d="100"/>
        </p:scale>
        <p:origin x="106" y="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37:07.8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  <inkml:trace contextRef="#ctx0" brushRef="#br0" timeOffset="222.3995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37:08.4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  <inkml:trace contextRef="#ctx0" brushRef="#br0" timeOffset="127.8663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4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6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8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0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55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7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9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24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8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1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8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43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65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ASCI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3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11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15.xml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9698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Повторения (цикли)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300"/>
            <a:ext cx="79102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повторения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1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507865" y="3620889"/>
            <a:ext cx="192603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</a:t>
            </a:r>
            <a:r>
              <a:rPr lang="bg-BG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овторения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506" y="316028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В програмирането често пъти се налага да изпълним блок с команди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няколко</a:t>
            </a:r>
            <a:r>
              <a:rPr lang="bg-BG" sz="3200" dirty="0" smtClean="0"/>
              <a:t> пъти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За целта използваме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цикли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</a:t>
            </a:r>
            <a:r>
              <a:rPr lang="bg-BG" dirty="0" smtClean="0"/>
              <a:t>) –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50912" y="3762681"/>
            <a:ext cx="10363200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3046" y="2810179"/>
            <a:ext cx="1967753" cy="849021"/>
          </a:xfrm>
          <a:prstGeom prst="wedgeRoundRectCallout">
            <a:avLst>
              <a:gd name="adj1" fmla="val -33295"/>
              <a:gd name="adj2" fmla="val 65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2809" y="2810179"/>
            <a:ext cx="1967753" cy="865666"/>
          </a:xfrm>
          <a:prstGeom prst="wedgeRoundRectCallout">
            <a:avLst>
              <a:gd name="adj1" fmla="val -59280"/>
              <a:gd name="adj2" fmla="val 688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Крайна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77239" y="2834291"/>
            <a:ext cx="2933797" cy="800799"/>
          </a:xfrm>
          <a:prstGeom prst="wedgeRoundRectCallout">
            <a:avLst>
              <a:gd name="adj1" fmla="val -5338"/>
              <a:gd name="adj2" fmla="val 92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Ключова дума за конструкцията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CFEE89DF-D9FC-4DE0-AE73-7A904A928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212" y="3952386"/>
            <a:ext cx="2823477" cy="807999"/>
          </a:xfrm>
          <a:prstGeom prst="wedgeRoundRectCallout">
            <a:avLst>
              <a:gd name="adj1" fmla="val -95798"/>
              <a:gd name="adj2" fmla="val -321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Инкрементация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индекса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445174" y="5717003"/>
            <a:ext cx="5116978" cy="807999"/>
          </a:xfrm>
          <a:prstGeom prst="wedgeRoundRectCallout">
            <a:avLst>
              <a:gd name="adj1" fmla="val -37560"/>
              <a:gd name="adj2" fmla="val -98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Тяло: блок от 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27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2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Извежда числата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1, 100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bg-BG" sz="3000" dirty="0"/>
              <a:t>, всяко на нов ред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Решение:</a:t>
            </a:r>
            <a:endParaRPr lang="en-US" sz="30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от 1 до 100 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98414" y="3232975"/>
            <a:ext cx="10667998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1994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Извежда числата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[1, 1000]</a:t>
            </a:r>
            <a:r>
              <a:rPr lang="en-US" dirty="0"/>
              <a:t>, </a:t>
            </a:r>
            <a:r>
              <a:rPr lang="bg-BG" dirty="0"/>
              <a:t>които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завършват на 7</a:t>
            </a:r>
          </a:p>
          <a:p>
            <a:r>
              <a:rPr lang="bg-BG" dirty="0"/>
              <a:t>Решение: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Числа до 1000, завършващи на 7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3351324"/>
            <a:ext cx="103632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% 10 == 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0153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8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05" y="1170999"/>
            <a:ext cx="11804822" cy="5570355"/>
          </a:xfrm>
        </p:spPr>
        <p:txBody>
          <a:bodyPr/>
          <a:lstStyle/>
          <a:p>
            <a:r>
              <a:rPr lang="bg-BG" dirty="0"/>
              <a:t>Символите, които използваме се представят като числа</a:t>
            </a:r>
          </a:p>
          <a:p>
            <a:pPr lvl="1"/>
            <a:r>
              <a:rPr lang="bg-BG" dirty="0"/>
              <a:t>Поместени са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ASCII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таблицата</a:t>
            </a:r>
          </a:p>
          <a:p>
            <a:r>
              <a:rPr lang="bg-BG" dirty="0"/>
              <a:t>Примери</a:t>
            </a:r>
            <a:r>
              <a:rPr lang="en-US" dirty="0"/>
              <a:t> (</a:t>
            </a:r>
            <a:r>
              <a:rPr lang="bg-BG" dirty="0"/>
              <a:t>знак и неговата </a:t>
            </a:r>
            <a:r>
              <a:rPr lang="en-US" dirty="0"/>
              <a:t>ASCII </a:t>
            </a:r>
            <a:r>
              <a:rPr lang="bg-BG" dirty="0"/>
              <a:t>стойност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</a:t>
            </a:r>
            <a:r>
              <a:rPr lang="bg-BG" dirty="0"/>
              <a:t>таблица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7EBF7-E4C0-451A-A151-0EFED90A30E6}"/>
              </a:ext>
            </a:extLst>
          </p:cNvPr>
          <p:cNvSpPr/>
          <p:nvPr/>
        </p:nvSpPr>
        <p:spPr>
          <a:xfrm>
            <a:off x="379621" y="6259812"/>
            <a:ext cx="1104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hlinkClick r:id="rId3"/>
              </a:rPr>
              <a:t>Пълна информация за </a:t>
            </a:r>
            <a:r>
              <a:rPr lang="en-US" dirty="0">
                <a:hlinkClick r:id="rId3"/>
              </a:rPr>
              <a:t>ASCII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E4FC836-9763-424E-A15A-78D3A5E7E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429000"/>
            <a:ext cx="86442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E19C38-D408-4FFA-BEA3-DEF1BD79DBAB}"/>
              </a:ext>
            </a:extLst>
          </p:cNvPr>
          <p:cNvSpPr/>
          <p:nvPr/>
        </p:nvSpPr>
        <p:spPr>
          <a:xfrm>
            <a:off x="2158234" y="3590645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92E4B07-3D92-45B2-93F5-74901F4EC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11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97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24DB6C6-0DFD-4B53-8A17-8481BA82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A11FB7-DF78-4B95-9F33-C0F7BFA6F888}"/>
              </a:ext>
            </a:extLst>
          </p:cNvPr>
          <p:cNvSpPr/>
          <p:nvPr/>
        </p:nvSpPr>
        <p:spPr>
          <a:xfrm>
            <a:off x="2158234" y="4443497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2F3CD2A-1E20-41E4-BD73-CCD18BAC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11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D944AB8-93C3-47E1-84BF-672D81FC7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435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050E-4F57-4890-8E0E-87F00103E038}"/>
              </a:ext>
            </a:extLst>
          </p:cNvPr>
          <p:cNvSpPr/>
          <p:nvPr/>
        </p:nvSpPr>
        <p:spPr>
          <a:xfrm>
            <a:off x="6110257" y="4443497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DDEEFF1-1497-4F27-86FA-42D2864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34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464E493-7F92-4663-A4AB-3AE0D1323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435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8942F8-649E-4F1C-82EF-2ABA540929AF}"/>
              </a:ext>
            </a:extLst>
          </p:cNvPr>
          <p:cNvSpPr/>
          <p:nvPr/>
        </p:nvSpPr>
        <p:spPr>
          <a:xfrm>
            <a:off x="6110257" y="3590645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75DC337B-522E-41CD-93DA-C44E6FAA4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34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8135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 Извежда буквите от латинската азбука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a,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z]</a:t>
            </a:r>
          </a:p>
          <a:p>
            <a:r>
              <a:rPr lang="bg-BG" dirty="0"/>
              <a:t>Решение: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Всички латински букви - условие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3296227"/>
            <a:ext cx="109728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Latin alphabet:");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letter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'z'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letter++) 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 + letter);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5855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 и ги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сумира</a:t>
            </a:r>
            <a:endParaRPr lang="bg-BG" dirty="0"/>
          </a:p>
          <a:p>
            <a:pPr lvl="1"/>
            <a:r>
              <a:rPr lang="bg-BG" dirty="0"/>
              <a:t>Извежда пресметнатата сума</a:t>
            </a:r>
            <a:endParaRPr lang="en-US" dirty="0"/>
          </a:p>
          <a:p>
            <a:pPr lvl="1"/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числа - 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15433" y="4599408"/>
            <a:ext cx="914399" cy="1674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3214" y="4597955"/>
            <a:ext cx="792379" cy="1676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52891" y="549272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747" y="4600858"/>
            <a:ext cx="914399" cy="1446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650854" y="4599408"/>
            <a:ext cx="792379" cy="14477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981183" y="518121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554494" y="4590123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132275" y="4588671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579312" y="548343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314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07323"/>
            <a:ext cx="10363200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 i &lt; n; i++)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sum + num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=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05000"/>
            <a:ext cx="3352800" cy="983874"/>
          </a:xfrm>
          <a:prstGeom prst="wedgeRoundRectCallout">
            <a:avLst>
              <a:gd name="adj1" fmla="val -117668"/>
              <a:gd name="adj2" fmla="val 785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четем данни в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9807" y="350520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sum += num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273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 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</a:t>
            </a:r>
          </a:p>
          <a:p>
            <a:pPr lvl="1"/>
            <a:r>
              <a:rPr lang="bg-BG" dirty="0"/>
              <a:t>Намира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най-голямото </a:t>
            </a:r>
            <a:r>
              <a:rPr lang="bg-BG" dirty="0"/>
              <a:t>измежду тях</a:t>
            </a:r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Най-голямо число - </a:t>
            </a:r>
            <a:r>
              <a:rPr lang="bg-BG" dirty="0" smtClean="0"/>
              <a:t>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98216" y="4591728"/>
            <a:ext cx="914399" cy="1826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4301" y="4590276"/>
            <a:ext cx="792379" cy="1828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530330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01831" y="4935353"/>
            <a:ext cx="914399" cy="1445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79612" y="4933903"/>
            <a:ext cx="792379" cy="14470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21479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629227" y="4286928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68784" y="4251935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777605" y="55042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5496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</a:t>
            </a:r>
            <a:r>
              <a:rPr lang="bg-BG" dirty="0" smtClean="0"/>
              <a:t>ай-голямо число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19200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max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int.MinValue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1; i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max)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Console.WriteLine("max = " + max);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 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</a:t>
            </a:r>
          </a:p>
          <a:p>
            <a:pPr lvl="1"/>
            <a:r>
              <a:rPr lang="bg-BG" dirty="0"/>
              <a:t>Намира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най-малкото </a:t>
            </a:r>
            <a:r>
              <a:rPr lang="bg-BG" dirty="0"/>
              <a:t>измежду тях</a:t>
            </a:r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Най-малко </a:t>
            </a:r>
            <a:r>
              <a:rPr lang="bg-BG" dirty="0"/>
              <a:t>число - </a:t>
            </a:r>
            <a:r>
              <a:rPr lang="bg-BG" dirty="0" smtClean="0"/>
              <a:t>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98216" y="4591728"/>
            <a:ext cx="914399" cy="1826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4301" y="4590276"/>
            <a:ext cx="792379" cy="1828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530330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01831" y="4935353"/>
            <a:ext cx="914399" cy="1445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79612" y="4933903"/>
            <a:ext cx="792379" cy="14470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21479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629227" y="4286928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68784" y="4251935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777605" y="55042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457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 smtClean="0"/>
              <a:t>12344321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Най-малко число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057400"/>
            <a:ext cx="103632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int.MaxValue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Use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logic similar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"Biggest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2417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940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19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bg-BG" dirty="0" smtClean="0"/>
              <a:t>Техники за използване на </a:t>
            </a:r>
            <a:r>
              <a:rPr lang="en-US" dirty="0" smtClean="0"/>
              <a:t>for-</a:t>
            </a:r>
            <a:r>
              <a:rPr lang="bg-BG" dirty="0" smtClean="0"/>
              <a:t>цикли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9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цяло </a:t>
            </a:r>
            <a:r>
              <a:rPr lang="bg-BG" sz="3000" dirty="0" smtClean="0"/>
              <a:t>число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) </a:t>
            </a:r>
            <a:r>
              <a:rPr lang="bg-BG" sz="3000" dirty="0"/>
              <a:t>от потребителя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последователно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2*n</a:t>
            </a:r>
            <a:r>
              <a:rPr lang="en-US" sz="3000" dirty="0"/>
              <a:t> </a:t>
            </a:r>
            <a:r>
              <a:rPr lang="bg-BG" sz="3000" dirty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Проверява дали сумите на левите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и десните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числа са равни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При равенство извежда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/>
              <a:t>"и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сумата, в противен случай - </a:t>
            </a:r>
            <a:r>
              <a:rPr lang="en-US" sz="3000" dirty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/>
              <a:t>" </a:t>
            </a:r>
            <a:r>
              <a:rPr lang="bg-BG" sz="3000" dirty="0"/>
              <a:t>и</a:t>
            </a:r>
            <a:r>
              <a:rPr lang="en-US" sz="3000" dirty="0"/>
              <a:t>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изчислена като положително число</a:t>
            </a:r>
            <a:r>
              <a:rPr lang="en-US" sz="30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Лява и дясна сума - условие</a:t>
            </a:r>
          </a:p>
        </p:txBody>
      </p:sp>
    </p:spTree>
    <p:extLst>
      <p:ext uri="{BB962C8B-B14F-4D97-AF65-F5344CB8AC3E}">
        <p14:creationId xmlns:p14="http://schemas.microsoft.com/office/powerpoint/2010/main" val="367614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Примерен вход и изход: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Лява и дясна сума </a:t>
            </a:r>
            <a:r>
              <a:rPr lang="bg-BG" noProof="1" smtClean="0"/>
              <a:t>– условие (2)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55973" y="2779799"/>
            <a:ext cx="761999" cy="22299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81354" y="2779799"/>
            <a:ext cx="2908453" cy="22314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Yes, sum = 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985929" y="327231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40737" y="2793069"/>
            <a:ext cx="851410" cy="22041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19456" y="2792307"/>
            <a:ext cx="2555792" cy="2204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No, 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726996" y="32855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480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Лява </a:t>
            </a:r>
            <a:r>
              <a:rPr lang="bg-BG" noProof="1" smtClean="0"/>
              <a:t>и </a:t>
            </a:r>
            <a:r>
              <a:rPr lang="bg-BG" noProof="1"/>
              <a:t>дясна </a:t>
            </a:r>
            <a:r>
              <a:rPr lang="bg-BG" noProof="1" smtClean="0"/>
              <a:t>сума – решение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90600"/>
            <a:ext cx="10493756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leftSum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leftSum +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and calculate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rightSum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(leftSum == rightSum)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Console.WriteLine("Yes,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leftSum);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Console.WriteLine("No,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Math.Abs(rightSum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leftSum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цяло число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) </a:t>
            </a:r>
            <a:r>
              <a:rPr lang="bg-BG" sz="3000" dirty="0"/>
              <a:t>от потребителя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последователно</a:t>
            </a:r>
            <a:r>
              <a:rPr lang="bg-BG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на брой</a:t>
            </a:r>
            <a:r>
              <a:rPr lang="en-US" sz="3000" dirty="0"/>
              <a:t> </a:t>
            </a:r>
            <a:r>
              <a:rPr lang="bg-BG" sz="3000" dirty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Проверява дали сумата на числата на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четни позиции </a:t>
            </a:r>
            <a:r>
              <a:rPr lang="bg-BG" sz="3000" dirty="0"/>
              <a:t>е равна на сумата на числата на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нечетни позиции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При равенство печата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/>
              <a:t>" </a:t>
            </a:r>
            <a:r>
              <a:rPr lang="en-US" sz="3000" dirty="0"/>
              <a:t>+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/>
              <a:t>; иначе печата </a:t>
            </a:r>
            <a:r>
              <a:rPr lang="en-US" sz="3000" dirty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/>
              <a:t>" +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положително число</a:t>
            </a:r>
            <a:r>
              <a:rPr lang="bg-BG" sz="3000" dirty="0" smtClean="0"/>
              <a:t>).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Четна / нечетна сума - условие</a:t>
            </a:r>
          </a:p>
        </p:txBody>
      </p:sp>
    </p:spTree>
    <p:extLst>
      <p:ext uri="{BB962C8B-B14F-4D97-AF65-F5344CB8AC3E}">
        <p14:creationId xmlns:p14="http://schemas.microsoft.com/office/powerpoint/2010/main" val="14378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Примерен вход и изход: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Четна / нечетна сума </a:t>
            </a:r>
            <a:r>
              <a:rPr lang="bg-BG" noProof="1" smtClean="0"/>
              <a:t>– условие (2)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39875" y="2439850"/>
            <a:ext cx="761999" cy="21874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65256" y="2438400"/>
            <a:ext cx="1775019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596560" y="3397079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626075" y="2438399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32683" y="2438400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72392" y="340049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436075" y="2404729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842683" y="2404730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2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282392" y="336682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341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Четна </a:t>
            </a:r>
            <a:r>
              <a:rPr lang="bg-BG" noProof="1"/>
              <a:t>/ нечетна </a:t>
            </a:r>
            <a:r>
              <a:rPr lang="bg-BG" noProof="1" smtClean="0"/>
              <a:t>сума – решение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14400"/>
            <a:ext cx="10493756" cy="52229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evenSum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n;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element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2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sum / difference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въвежда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bg-BG" dirty="0"/>
              <a:t> (стринг)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Отпечатва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сумата на гласните букви </a:t>
            </a:r>
            <a:r>
              <a:rPr lang="bg-BG" dirty="0" smtClean="0"/>
              <a:t>според таблицата по-долу: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Примери: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Сумиране на гласните букви - условие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6660" y="4675037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ll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46164" y="4673587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90283" y="478279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47953"/>
              </p:ext>
            </p:extLst>
          </p:nvPr>
        </p:nvGraphicFramePr>
        <p:xfrm>
          <a:off x="3338212" y="2665408"/>
          <a:ext cx="5194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1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2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3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4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5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63204" y="4661848"/>
            <a:ext cx="2515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17308" y="4692626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35774" y="4691176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79893" y="48003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355708" y="4679437"/>
            <a:ext cx="1067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3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56660" y="5537602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846164" y="5536152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2190283" y="56453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ectangle 46"/>
          <p:cNvSpPr/>
          <p:nvPr/>
        </p:nvSpPr>
        <p:spPr>
          <a:xfrm>
            <a:off x="3363204" y="5524413"/>
            <a:ext cx="3292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1+4+4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17308" y="5555191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835774" y="5553741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8179893" y="566295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ectangle 50"/>
          <p:cNvSpPr/>
          <p:nvPr/>
        </p:nvSpPr>
        <p:spPr>
          <a:xfrm>
            <a:off x="9355708" y="5542002"/>
            <a:ext cx="25026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2+2 = 4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5" y="1191467"/>
            <a:ext cx="7429362" cy="553001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dirty="0"/>
              <a:t>Увеличаване и намаляване на стойността на променливи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For-</a:t>
            </a:r>
            <a:r>
              <a:rPr lang="bg-BG" dirty="0"/>
              <a:t>цикъл</a:t>
            </a:r>
            <a:endParaRPr lang="en-US" dirty="0"/>
          </a:p>
          <a:p>
            <a:pPr marL="819096" lvl="1" indent="-514350"/>
            <a:r>
              <a:rPr lang="bg-BG" dirty="0"/>
              <a:t>Конструкция</a:t>
            </a:r>
          </a:p>
          <a:p>
            <a:pPr marL="304746" lvl="1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80030" y="1271366"/>
            <a:ext cx="3800782" cy="4900834"/>
            <a:chOff x="7780030" y="1271366"/>
            <a:chExt cx="3800782" cy="49008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030" y="1271366"/>
              <a:ext cx="3800782" cy="4900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31306" y="1420906"/>
              <a:ext cx="1489253" cy="110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7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Сумиране на гласни букви – решение 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37318"/>
            <a:ext cx="10493756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input.Length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'a': sum += 1; break;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'e': sum += 2;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cases for other vowels.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Console.WriteLine("Vowels sum =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290" y="6294169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618412" y="762000"/>
            <a:ext cx="3352800" cy="1201366"/>
          </a:xfrm>
          <a:prstGeom prst="wedgeRoundRectCallout">
            <a:avLst>
              <a:gd name="adj1" fmla="val -72116"/>
              <a:gd name="adj2" fmla="val 518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вземем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дължината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текста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2514600"/>
            <a:ext cx="3352800" cy="983874"/>
          </a:xfrm>
          <a:prstGeom prst="wedgeRoundRectCallout">
            <a:avLst>
              <a:gd name="adj1" fmla="val -119989"/>
              <a:gd name="adj2" fmla="val -233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вземем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 по индекс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85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050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921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1330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bg-BG" dirty="0" smtClean="0"/>
              <a:t>Графично </a:t>
            </a:r>
            <a:r>
              <a:rPr lang="en-US" dirty="0" smtClean="0"/>
              <a:t>(GUI) </a:t>
            </a:r>
            <a:r>
              <a:rPr lang="bg-BG" dirty="0" smtClean="0"/>
              <a:t>приложение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762000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00413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524000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 </a:t>
            </a:r>
            <a:r>
              <a:rPr lang="en-US" dirty="0" smtClean="0"/>
              <a:t>Windows Forms </a:t>
            </a:r>
            <a:r>
              <a:rPr lang="bg-BG" dirty="0" smtClean="0"/>
              <a:t>проект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</a:t>
            </a:r>
            <a:r>
              <a:rPr lang="en-US" noProof="1" smtClean="0"/>
              <a:t>NuGet</a:t>
            </a:r>
            <a:r>
              <a:rPr lang="en-US" dirty="0" smtClean="0"/>
              <a:t> </a:t>
            </a:r>
            <a:r>
              <a:rPr lang="bg-BG" dirty="0" smtClean="0"/>
              <a:t>пакет </a:t>
            </a:r>
            <a:r>
              <a:rPr lang="en-US" dirty="0" smtClean="0"/>
              <a:t>"</a:t>
            </a:r>
            <a:r>
              <a:rPr lang="en-US" noProof="1" smtClean="0"/>
              <a:t>Nakov.TurtleGraphics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главната форма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EventArgs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Turtle.Rotate(30);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Приложението в действие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82" y="1151121"/>
            <a:ext cx="8948208" cy="52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07094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841198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79611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603198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инкрементираме</a:t>
            </a:r>
            <a:r>
              <a:rPr lang="bg-BG" sz="3200" dirty="0" smtClean="0"/>
              <a:t>/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декрементираме</a:t>
            </a:r>
            <a:r>
              <a:rPr lang="bg-BG" sz="3200" dirty="0" smtClean="0"/>
              <a:t> числови стойности</a:t>
            </a:r>
            <a:endParaRPr lang="bg-BG" sz="3000" dirty="0" smtClean="0"/>
          </a:p>
          <a:p>
            <a:pPr marL="0" indent="0">
              <a:lnSpc>
                <a:spcPct val="100000"/>
              </a:lnSpc>
              <a:buNone/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Можем да повтаряме блок код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цикъл:</a:t>
            </a:r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266844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8012" y="4692049"/>
            <a:ext cx="6837072" cy="19785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812" y="2215899"/>
            <a:ext cx="1322453" cy="979594"/>
          </a:xfrm>
          <a:prstGeom prst="rect">
            <a:avLst/>
          </a:prstGeom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8012" y="2057400"/>
            <a:ext cx="6837072" cy="19785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четем поредица от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bg-BG" sz="3200" dirty="0"/>
              <a:t>числа от конзолата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3200" dirty="0"/>
              <a:t>Можем да вземем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символ по индекс </a:t>
            </a:r>
            <a:r>
              <a:rPr lang="bg-BG" sz="3200" dirty="0"/>
              <a:t>от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текст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040" y="4066316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012" y="1586605"/>
            <a:ext cx="1072793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var num = int.Parse(Console.ReadLine());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382" y="3029161"/>
            <a:ext cx="1322453" cy="979594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8012" y="4419600"/>
            <a:ext cx="7924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 = "text";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symbol = text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Console.WriteLine(symbol);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x</a:t>
            </a:r>
          </a:p>
        </p:txBody>
      </p:sp>
    </p:spTree>
    <p:extLst>
      <p:ext uri="{BB962C8B-B14F-4D97-AF65-F5344CB8AC3E}">
        <p14:creationId xmlns:p14="http://schemas.microsoft.com/office/powerpoint/2010/main" val="13952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05505"/>
            <a:ext cx="10363200" cy="1568497"/>
          </a:xfrm>
        </p:spPr>
        <p:txBody>
          <a:bodyPr/>
          <a:lstStyle/>
          <a:p>
            <a:r>
              <a:rPr lang="bg-BG" dirty="0"/>
              <a:t>Увеличаване и намаляване на стойността на променливи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FDBA25-671E-45C9-9CE0-F71A9CF15DF8}"/>
                  </a:ext>
                </a:extLst>
              </p14:cNvPr>
              <p14:cNvContentPartPr/>
              <p14:nvPr/>
            </p14:nvContentPartPr>
            <p14:xfrm>
              <a:off x="6268101" y="514197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FDBA25-671E-45C9-9CE0-F71A9CF15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9101" y="5132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A69E22-7FAF-41E1-8E20-09BD8AE616E3}"/>
                  </a:ext>
                </a:extLst>
              </p14:cNvPr>
              <p14:cNvContentPartPr/>
              <p14:nvPr/>
            </p14:nvContentPartPr>
            <p14:xfrm>
              <a:off x="7275381" y="508869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A69E22-7FAF-41E1-8E20-09BD8AE61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6381" y="50796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331FE1F-0AA9-4A65-AE96-C8FA63D87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43622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530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нкрементиране</a:t>
            </a:r>
            <a:r>
              <a:rPr lang="ru-RU" dirty="0"/>
              <a:t> – увеличаването на стойността на дадена променлива 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чрез оператори за инкрементиране –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префиксни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постфиксни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само</a:t>
            </a:r>
            <a:r>
              <a:rPr lang="bg-BG" sz="3000" dirty="0"/>
              <a:t> върху променливи, които имат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числена</a:t>
            </a:r>
            <a:r>
              <a:rPr lang="bg-BG" sz="3000" dirty="0"/>
              <a:t> стойност 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Увеличаване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FE3EB5-033E-448C-81A1-42A8E2F09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3110"/>
              </p:ext>
            </p:extLst>
          </p:nvPr>
        </p:nvGraphicFramePr>
        <p:xfrm>
          <a:off x="884222" y="3581400"/>
          <a:ext cx="108966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870">
                  <a:extLst>
                    <a:ext uri="{9D8B030D-6E8A-4147-A177-3AD203B41FA5}">
                      <a16:colId xmlns:a16="http://schemas.microsoft.com/office/drawing/2014/main" val="371538320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4207537303"/>
                    </a:ext>
                  </a:extLst>
                </a:gridCol>
                <a:gridCol w="6143611">
                  <a:extLst>
                    <a:ext uri="{9D8B030D-6E8A-4147-A177-3AD203B41FA5}">
                      <a16:colId xmlns:a16="http://schemas.microsoft.com/office/drawing/2014/main" val="335602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Пример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Име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Резултат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4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++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Пре-инкрементация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Увеличава стойността с единица и 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а++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Пост-инкрементация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 увеличава стойността с единица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27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Пре</a:t>
            </a:r>
            <a:r>
              <a:rPr lang="bg-BG" sz="3200" dirty="0"/>
              <a:t>-инкрементация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Пост</a:t>
            </a:r>
            <a:r>
              <a:rPr lang="bg-BG" sz="3200" dirty="0"/>
              <a:t>-инкрементация</a:t>
            </a:r>
          </a:p>
          <a:p>
            <a:pPr marL="0" indent="0">
              <a:lnSpc>
                <a:spcPct val="100000"/>
              </a:lnSpc>
              <a:buNone/>
            </a:pPr>
            <a:endParaRPr lang="bg-BG" sz="32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Увеличаване</a:t>
            </a:r>
            <a:r>
              <a:rPr lang="en-US" dirty="0"/>
              <a:t> (2)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5">
            <a:extLst>
              <a:ext uri="{FF2B5EF4-FFF2-40B4-BE49-F238E27FC236}">
                <a16:creationId xmlns:a16="http://schemas.microsoft.com/office/drawing/2014/main" id="{FDD0617A-1CAF-4870-9E08-F98ADAFB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428" y="1893502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 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789610" y="2417802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2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99A78C-12BB-46F7-9A53-078DEA18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88" y="4545137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789609" y="5057364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789610" y="2906358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789610" y="559341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8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Декрементиране</a:t>
            </a:r>
            <a:r>
              <a:rPr lang="ru-RU" dirty="0"/>
              <a:t> – намаляването на стойността на дадена променлива 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чрез оператори за декрементиране –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префиксни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постфиксни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само</a:t>
            </a:r>
            <a:r>
              <a:rPr lang="bg-BG" sz="3000" dirty="0"/>
              <a:t> върху променливи, които имат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числена</a:t>
            </a:r>
            <a:r>
              <a:rPr lang="bg-BG" sz="3000" dirty="0"/>
              <a:t> стойност </a:t>
            </a:r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Намаляване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FE3EB5-033E-448C-81A1-42A8E2F092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4222" y="3581400"/>
          <a:ext cx="108966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870">
                  <a:extLst>
                    <a:ext uri="{9D8B030D-6E8A-4147-A177-3AD203B41FA5}">
                      <a16:colId xmlns:a16="http://schemas.microsoft.com/office/drawing/2014/main" val="371538320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4207537303"/>
                    </a:ext>
                  </a:extLst>
                </a:gridCol>
                <a:gridCol w="6143611">
                  <a:extLst>
                    <a:ext uri="{9D8B030D-6E8A-4147-A177-3AD203B41FA5}">
                      <a16:colId xmlns:a16="http://schemas.microsoft.com/office/drawing/2014/main" val="335602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Пример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Име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Резултат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4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Пре-декрементация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Намалява стойността с единица и 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а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Пост-декрементация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 намалява стойността с единица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0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Пре</a:t>
            </a:r>
            <a:r>
              <a:rPr lang="bg-BG" sz="3200" dirty="0"/>
              <a:t>-декрементация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Пост</a:t>
            </a:r>
            <a:r>
              <a:rPr lang="bg-BG" sz="3200" dirty="0"/>
              <a:t>-декрементация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 marL="0" indent="0">
              <a:lnSpc>
                <a:spcPct val="100000"/>
              </a:lnSpc>
              <a:buNone/>
            </a:pPr>
            <a:endParaRPr lang="bg-BG" sz="32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Намаляване</a:t>
            </a:r>
            <a:r>
              <a:rPr lang="en-US" dirty="0"/>
              <a:t> (2)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5">
            <a:extLst>
              <a:ext uri="{FF2B5EF4-FFF2-40B4-BE49-F238E27FC236}">
                <a16:creationId xmlns:a16="http://schemas.microsoft.com/office/drawing/2014/main" id="{FDD0617A-1CAF-4870-9E08-F98ADAFB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867" y="1946531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 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5" y="2482062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99A78C-12BB-46F7-9A53-078DEA18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867" y="4515535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835504" y="505365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3" y="5541926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4" y="297032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4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Конструкция за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bg-BG" b="1" dirty="0">
                <a:latin typeface="Consolas" panose="020B0609020204030204" pitchFamily="49" charset="0"/>
              </a:rPr>
              <a:t>-</a:t>
            </a:r>
            <a:r>
              <a:rPr lang="bg-BG" dirty="0"/>
              <a:t>цикъл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12" y="111799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2222</Words>
  <Application>Microsoft Office PowerPoint</Application>
  <PresentationFormat>Custom</PresentationFormat>
  <Paragraphs>533</Paragraphs>
  <Slides>42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Повторения (цикли)</vt:lpstr>
      <vt:lpstr>Have a Question?</vt:lpstr>
      <vt:lpstr>Съдържание</vt:lpstr>
      <vt:lpstr>Увеличаване и намаляване на стойността на променливи</vt:lpstr>
      <vt:lpstr>Увеличаване</vt:lpstr>
      <vt:lpstr>Увеличаване (2)</vt:lpstr>
      <vt:lpstr>Намаляване </vt:lpstr>
      <vt:lpstr>Намаляване (2)</vt:lpstr>
      <vt:lpstr>Повторения на блокове код</vt:lpstr>
      <vt:lpstr>Повторения (цикли) – for-цикъл</vt:lpstr>
      <vt:lpstr>Числа от 1 до 100 </vt:lpstr>
      <vt:lpstr>Числа до 1000, завършващи на 7</vt:lpstr>
      <vt:lpstr>ASCII таблица</vt:lpstr>
      <vt:lpstr>Всички латински букви - условие</vt:lpstr>
      <vt:lpstr>Сумиране на числа - условие</vt:lpstr>
      <vt:lpstr>Сумиране на числа - решение</vt:lpstr>
      <vt:lpstr>Най-голямо число - условие</vt:lpstr>
      <vt:lpstr>Най-голямо число - решение</vt:lpstr>
      <vt:lpstr>Най-малко число - условие</vt:lpstr>
      <vt:lpstr>Най-малко число - решение</vt:lpstr>
      <vt:lpstr>Повторения на блокове код</vt:lpstr>
      <vt:lpstr>Задачи с цикли</vt:lpstr>
      <vt:lpstr>Лява и дясна сума - условие</vt:lpstr>
      <vt:lpstr>Лява и дясна сума – условие (2)</vt:lpstr>
      <vt:lpstr>Лява и дясна сума – решение</vt:lpstr>
      <vt:lpstr>Четна / нечетна сума - условие</vt:lpstr>
      <vt:lpstr>Четна / нечетна сума – условие (2)</vt:lpstr>
      <vt:lpstr>Четна / нечетна сума – решение</vt:lpstr>
      <vt:lpstr>Сумиране на гласните букви - условие</vt:lpstr>
      <vt:lpstr>Сумиране на гласни букви – решение </vt:lpstr>
      <vt:lpstr>Задачи с цикли</vt:lpstr>
      <vt:lpstr>Чертане с костенурка</vt:lpstr>
      <vt:lpstr>Нов Windows Forms проект</vt:lpstr>
      <vt:lpstr>Инсталиране на NuGet пакет "Nakov.TurtleGraphics"</vt:lpstr>
      <vt:lpstr>Дизайн на главната форма</vt:lpstr>
      <vt:lpstr>Приложението в действие</vt:lpstr>
      <vt:lpstr>Чертане с костенурка</vt:lpstr>
      <vt:lpstr>Какво научихме днес?</vt:lpstr>
      <vt:lpstr>Какво научихме днес? (2)</vt:lpstr>
      <vt:lpstr>Повторения (цикли)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Повторения (цикли)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2017-07-29T06:50:18Z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